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67" r:id="rId4"/>
    <p:sldId id="259" r:id="rId5"/>
    <p:sldId id="270" r:id="rId6"/>
    <p:sldId id="271" r:id="rId7"/>
    <p:sldId id="272" r:id="rId8"/>
    <p:sldId id="283" r:id="rId9"/>
    <p:sldId id="281" r:id="rId10"/>
    <p:sldId id="285" r:id="rId11"/>
    <p:sldId id="286" r:id="rId12"/>
    <p:sldId id="287" r:id="rId13"/>
    <p:sldId id="282" r:id="rId14"/>
    <p:sldId id="288" r:id="rId15"/>
    <p:sldId id="289" r:id="rId16"/>
    <p:sldId id="290" r:id="rId17"/>
    <p:sldId id="291" r:id="rId18"/>
    <p:sldId id="275" r:id="rId19"/>
    <p:sldId id="277" r:id="rId20"/>
    <p:sldId id="276" r:id="rId21"/>
    <p:sldId id="278" r:id="rId22"/>
    <p:sldId id="279" r:id="rId23"/>
    <p:sldId id="292" r:id="rId24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CC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248" autoAdjust="0"/>
  </p:normalViewPr>
  <p:slideViewPr>
    <p:cSldViewPr>
      <p:cViewPr varScale="1">
        <p:scale>
          <a:sx n="58" d="100"/>
          <a:sy n="58" d="100"/>
        </p:scale>
        <p:origin x="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54FAF2E-0E68-4579-BD53-AE1214544B8C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6686122-DC72-470B-8E27-84F76BC88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1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6ECF573-739F-4038-BA3C-041D5D147E28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5BB917F-640C-4720-8830-9FE9C91E9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0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300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252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4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645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36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08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480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0525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B1A4AE2-443E-48B7-84E9-83E79C526259}" type="slidenum">
              <a:rPr lang="en-GB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9A0E-D266-448C-923A-B921EEBC0EE9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E6D4-B4B8-4536-A40C-10147E7252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3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6504-D839-4727-AB12-A80C07E8810B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C240-1206-42E7-89D2-FF7E090ADD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6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D1D3-E2F1-43B2-84BD-90EC37C6E6AC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E02B-5A91-4A60-A184-EBD2720AEF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8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8A26-3B22-4DBD-B4B6-AE61490F6DE0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E922-EB81-4DB1-8E40-61D604B6E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9C02-6E2D-4674-AA1B-E7CD1D8FBBE3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C14F-0BC6-4938-BE35-952630103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2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A324-B781-4800-9A5A-946033AD81CE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B0E5-CA16-4A33-9F1B-886ACE4AAA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8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C671-8D81-4CAA-B53E-1B3DD3503DBA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97C0-8AD7-41E5-BAA4-FF1AE29408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1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DB06-186F-4AC7-9978-E21AF9B4B071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6A46-99F6-4F06-81C2-CDB6A464C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8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207D-7C77-44BA-923B-32AB054D5F88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7D4D-DA43-4B19-A2A1-4A0BEB2234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1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15F9-455C-4D74-8CAA-84DE1F6D62EA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731E-407C-4799-8121-4FF6337D12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7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AD56-E887-42ED-9BD6-78C56E9A10E9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45E6-6439-4859-9728-306B7D100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167B1C6-6CDB-4FF6-B5EB-38AB4A0D96F1}" type="datetimeFigureOut">
              <a:rPr lang="en-GB"/>
              <a:pPr>
                <a:defRPr/>
              </a:pPr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89FFF2C-B32E-4B3E-AA18-B6FECAFBE4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ickweb.co.uk/Key-Stage-1.html" TargetMode="External"/><Relationship Id="rId13" Type="http://schemas.openxmlformats.org/officeDocument/2006/relationships/hyperlink" Target="https://www.purplemash.com/login/" TargetMode="External"/><Relationship Id="rId3" Type="http://schemas.openxmlformats.org/officeDocument/2006/relationships/hyperlink" Target="http://www.topmarks.co.uk/maths-games/5-7-years" TargetMode="External"/><Relationship Id="rId7" Type="http://schemas.openxmlformats.org/officeDocument/2006/relationships/hyperlink" Target="http://resources.woodlands-junior.kent.sch.uk/interactive/literacy.html" TargetMode="External"/><Relationship Id="rId12" Type="http://schemas.openxmlformats.org/officeDocument/2006/relationships/hyperlink" Target="https://ttrockstars.com/logi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s.woodlands-junior.kent.sch.uk/maths/interactive/" TargetMode="External"/><Relationship Id="rId11" Type="http://schemas.openxmlformats.org/officeDocument/2006/relationships/hyperlink" Target="https://www.sumdog.com/" TargetMode="External"/><Relationship Id="rId5" Type="http://schemas.openxmlformats.org/officeDocument/2006/relationships/hyperlink" Target="http://www.bbc.co.uk/bitesize/ks1/" TargetMode="External"/><Relationship Id="rId10" Type="http://schemas.openxmlformats.org/officeDocument/2006/relationships/hyperlink" Target="http://www.coxhoe.durham.sch.uk/curriculum-links/literacy" TargetMode="External"/><Relationship Id="rId4" Type="http://schemas.openxmlformats.org/officeDocument/2006/relationships/hyperlink" Target="http://www.topmarks.co.uk/english-games/5-7-years" TargetMode="External"/><Relationship Id="rId9" Type="http://schemas.openxmlformats.org/officeDocument/2006/relationships/hyperlink" Target="http://www.coxhoe.durham.sch.uk/curriculum-links/numeracy/children" TargetMode="External"/><Relationship Id="rId14" Type="http://schemas.openxmlformats.org/officeDocument/2006/relationships/hyperlink" Target="https://www.gov.uk/government/collections/national-curriculum-assessments-practice-material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.drury@shieldrow.durham.sch.u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25" y="1095375"/>
            <a:ext cx="7772400" cy="14700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Welcome to our </a:t>
            </a:r>
            <a:b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Year </a:t>
            </a:r>
            <a:r>
              <a:rPr lang="en-GB" sz="5400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 SATS </a:t>
            </a:r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Meeting</a:t>
            </a:r>
            <a:b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GB" sz="27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31</a:t>
            </a:r>
            <a:r>
              <a:rPr lang="en-GB" sz="2700" b="1" baseline="30000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st</a:t>
            </a:r>
            <a:r>
              <a:rPr lang="en-GB" sz="27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GB" sz="2700" b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January </a:t>
            </a:r>
            <a:r>
              <a:rPr lang="en-GB" sz="2700" b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2018</a:t>
            </a:r>
            <a: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GB" sz="54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GB" sz="54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5096" r="5972" b="4358"/>
          <a:stretch>
            <a:fillRect/>
          </a:stretch>
        </p:blipFill>
        <p:spPr bwMode="auto">
          <a:xfrm>
            <a:off x="3061915" y="2961181"/>
            <a:ext cx="2988419" cy="32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126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650" y="2890838"/>
            <a:ext cx="3314700" cy="1944687"/>
          </a:xfrm>
        </p:spPr>
      </p:pic>
      <p:pic>
        <p:nvPicPr>
          <p:cNvPr id="11268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971550" y="476250"/>
            <a:ext cx="6913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b="1">
              <a:latin typeface="Comic Sans MS" pitchFamily="66" charset="0"/>
              <a:cs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620713"/>
            <a:ext cx="8207375" cy="20621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7025" y="5441950"/>
            <a:ext cx="430213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48488" y="5437188"/>
            <a:ext cx="431800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7886700" cy="2251075"/>
          </a:xfrm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77438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0"/>
            <a:ext cx="7886700" cy="2708275"/>
          </a:xfrm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77422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Mathematics</a:t>
            </a:r>
            <a:r>
              <a:rPr lang="en-GB" dirty="0" smtClean="0">
                <a:ln w="6350">
                  <a:solidFill>
                    <a:schemeClr val="tx1"/>
                  </a:solidFill>
                </a:ln>
              </a:rPr>
              <a:t> </a:t>
            </a:r>
            <a:endParaRPr lang="en-GB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4713288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 smtClean="0">
                <a:latin typeface="Comic Sans MS" pitchFamily="66" charset="0"/>
              </a:rPr>
              <a:t>Mathematics SATs consist of;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 smtClean="0">
                <a:solidFill>
                  <a:srgbClr val="008000"/>
                </a:solidFill>
                <a:latin typeface="Comic Sans MS" pitchFamily="66" charset="0"/>
              </a:rPr>
              <a:t>Paper 1: Arithmetic test (15 minutes)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 smtClean="0">
                <a:latin typeface="Comic Sans MS" pitchFamily="66" charset="0"/>
              </a:rPr>
              <a:t>This  will focus on the four main calculations.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 smtClean="0">
                <a:solidFill>
                  <a:srgbClr val="008000"/>
                </a:solidFill>
                <a:latin typeface="Comic Sans MS" pitchFamily="66" charset="0"/>
              </a:rPr>
              <a:t>Paper 2: Mathematical fluency, problem-solving and reasoning test (35 minutes)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itchFamily="66" charset="0"/>
              </a:rPr>
              <a:t>v</a:t>
            </a:r>
            <a:r>
              <a:rPr lang="en-GB" sz="2400" dirty="0" smtClean="0">
                <a:latin typeface="Comic Sans MS" pitchFamily="66" charset="0"/>
              </a:rPr>
              <a:t>ariety of question types: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omic Sans MS" pitchFamily="66" charset="0"/>
              </a:rPr>
              <a:t>multiple choice,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omic Sans MS" pitchFamily="66" charset="0"/>
              </a:rPr>
              <a:t>matching,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omic Sans MS" pitchFamily="66" charset="0"/>
              </a:rPr>
              <a:t>true/false,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itchFamily="66" charset="0"/>
              </a:rPr>
              <a:t>c</a:t>
            </a:r>
            <a:r>
              <a:rPr lang="en-GB" sz="2400" dirty="0" smtClean="0">
                <a:latin typeface="Comic Sans MS" pitchFamily="66" charset="0"/>
              </a:rPr>
              <a:t>onstrained (tables/charts)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itchFamily="66" charset="0"/>
              </a:rPr>
              <a:t>l</a:t>
            </a:r>
            <a:r>
              <a:rPr lang="en-GB" sz="2400" dirty="0" smtClean="0">
                <a:latin typeface="Comic Sans MS" pitchFamily="66" charset="0"/>
              </a:rPr>
              <a:t>ess constrained (show a method/explain).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46475"/>
            <a:ext cx="31051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/>
          <a:stretch>
            <a:fillRect/>
          </a:stretch>
        </p:blipFill>
        <p:spPr bwMode="auto">
          <a:xfrm>
            <a:off x="0" y="3175"/>
            <a:ext cx="91440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446338"/>
            <a:ext cx="91440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003800"/>
            <a:ext cx="9144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3"/>
            <a:ext cx="9144000" cy="70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28638" y="1346200"/>
            <a:ext cx="81470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kumimoji="1" lang="en-GB" sz="3200" dirty="0" smtClean="0">
                <a:latin typeface="Comic Sans MS" charset="0"/>
                <a:ea typeface="ＭＳ Ｐゴシック" charset="0"/>
              </a:rPr>
              <a:t>Support </a:t>
            </a:r>
            <a:r>
              <a:rPr kumimoji="1" lang="en-GB" sz="3200" dirty="0">
                <a:latin typeface="Comic Sans MS" charset="0"/>
                <a:ea typeface="ＭＳ Ｐゴシック" charset="0"/>
              </a:rPr>
              <a:t>with homework.</a:t>
            </a:r>
          </a:p>
          <a:p>
            <a:pPr>
              <a:buFontTx/>
              <a:buChar char="•"/>
              <a:defRPr/>
            </a:pPr>
            <a:endParaRPr kumimoji="1" lang="en-GB" sz="3200" dirty="0">
              <a:latin typeface="Comic Sans MS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kumimoji="1" lang="en-GB" sz="3200" dirty="0">
                <a:latin typeface="Comic Sans MS" charset="0"/>
                <a:ea typeface="ＭＳ Ｐゴシック" charset="0"/>
              </a:rPr>
              <a:t>Good communication between school and home.</a:t>
            </a:r>
          </a:p>
          <a:p>
            <a:pPr>
              <a:defRPr/>
            </a:pPr>
            <a:endParaRPr kumimoji="1" lang="en-GB" sz="3200" dirty="0">
              <a:latin typeface="Comic Sans MS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kumimoji="1" lang="en-GB" sz="3200" dirty="0">
                <a:latin typeface="Comic Sans MS" charset="0"/>
                <a:ea typeface="ＭＳ Ｐゴシック" charset="0"/>
              </a:rPr>
              <a:t>Getting a good sleep on a school night!</a:t>
            </a:r>
          </a:p>
          <a:p>
            <a:pPr>
              <a:buFontTx/>
              <a:buChar char="•"/>
              <a:defRPr/>
            </a:pPr>
            <a:endParaRPr kumimoji="1" lang="en-GB" sz="3200" dirty="0">
              <a:latin typeface="Comic Sans MS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kumimoji="1" lang="en-GB" sz="3200" dirty="0">
                <a:latin typeface="Comic Sans MS" charset="0"/>
                <a:ea typeface="ＭＳ Ｐゴシック" charset="0"/>
              </a:rPr>
              <a:t>100% attendance as far as possible.</a:t>
            </a:r>
          </a:p>
          <a:p>
            <a:pPr>
              <a:buFontTx/>
              <a:buChar char="•"/>
              <a:defRPr/>
            </a:pPr>
            <a:endParaRPr kumimoji="1" lang="en-GB" sz="3200" dirty="0">
              <a:latin typeface="Comic Sans MS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001" y="155045"/>
            <a:ext cx="77636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parents help?</a:t>
            </a:r>
          </a:p>
        </p:txBody>
      </p:sp>
      <p:pic>
        <p:nvPicPr>
          <p:cNvPr id="19461" name="Picture 2" descr="http://mrsahearnsfourthgradeclass.weebly.com/uploads/2/9/1/0/2910060/51121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465046" cy="15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9713"/>
            <a:ext cx="9144000" cy="700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3" name="Picture 3" descr="AN0079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541338"/>
            <a:ext cx="13541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AN0079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1338"/>
            <a:ext cx="13541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50825" y="1963738"/>
            <a:ext cx="81788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82562"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Listening to your child read can take many forms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marL="182562"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Enjoy stories together – reading stories to your child is equally as important as listening to your child read.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Read a little at a time but often, rather than rarely but for long periods of time!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Talk about the story before, during and afterwards – discuss the plot, the characters, their feelings and actions, how it makes you feel, predict what will happen and encourage your child to have their own opinions.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Look up definitions of words together – you could use a dictionary, the Internet or an app on a phone or tablet.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All reading is valuable – it doesn’t have to be just stories. Reading can involve anything from fiction and non-fiction, poetry, newspapers, magazines, football programmes, TV guides.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Visit the local library - it’s 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free!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Comic Sans MS" charset="0"/>
              </a:rPr>
              <a:t>Help </a:t>
            </a:r>
            <a:r>
              <a:rPr lang="en-GB" sz="1400" dirty="0">
                <a:latin typeface="Comic Sans MS" charset="0"/>
              </a:rPr>
              <a:t>them with the different skills of reading especially ‘skim’ </a:t>
            </a:r>
            <a:r>
              <a:rPr lang="en-GB" sz="1400" dirty="0" smtClean="0">
                <a:latin typeface="Comic Sans MS" charset="0"/>
              </a:rPr>
              <a:t>reading, </a:t>
            </a:r>
            <a:r>
              <a:rPr lang="en-GB" sz="1400" dirty="0">
                <a:latin typeface="Comic Sans MS" charset="0"/>
              </a:rPr>
              <a:t>where they are looking for key words in the text</a:t>
            </a:r>
            <a:r>
              <a:rPr lang="en-GB" sz="1400" dirty="0" smtClean="0">
                <a:latin typeface="Comic Sans MS" charset="0"/>
              </a:rPr>
              <a:t>.</a:t>
            </a:r>
            <a:endParaRPr lang="en-GB" sz="1400" dirty="0">
              <a:latin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6747" y="370461"/>
            <a:ext cx="660569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I help </a:t>
            </a:r>
          </a:p>
          <a:p>
            <a:pPr algn="ctr">
              <a:defRPr/>
            </a:pP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with reading?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813"/>
            <a:ext cx="5112568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>
                <a:ln w="31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omic Sans MS" pitchFamily="66" charset="0"/>
              </a:rPr>
              <a:t>What are SATs?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omic Sans MS" pitchFamily="66" charset="0"/>
              </a:rPr>
              <a:t>An outline of the tasks and tests.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omic Sans MS" pitchFamily="66" charset="0"/>
              </a:rPr>
              <a:t>What can you do to help?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3077" name="Picture 8" descr="http://thumbs.dreamstime.com/z/ruler-pencil-17561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2"/>
          <a:stretch>
            <a:fillRect/>
          </a:stretch>
        </p:blipFill>
        <p:spPr bwMode="auto">
          <a:xfrm>
            <a:off x="5508625" y="4073525"/>
            <a:ext cx="230981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7" name="Picture 3" descr="BS0057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92088"/>
            <a:ext cx="119062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BS0057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1890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42270" y="1915182"/>
            <a:ext cx="83782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Practise and learn weekly spelling lists – make it fun!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Encourage opportunities for writing, such as letters to family or friends, shopping lists, notes or reminders, stories or poems.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Write together – be a good role model for writing.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Encourage use of a dictionary to check spelling.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Allow your child to use a computer for word processing, which will allow for editing and correcting of errors without lots of crossing out.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Remember that good readers become good writers! Identify good writing features when reading (e.g. vocabulary, sentence structure, punctuation).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Show your appreciation: praise and encourage, even for small successes!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116632"/>
            <a:ext cx="624969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I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help with writing?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100013"/>
            <a:ext cx="9144000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7975" y="1835150"/>
            <a:ext cx="87122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Play times tables games.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ＭＳ Ｐゴシック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Play mental maths games including counting in different amounts (forwards and backwards), recalling addition and subtraction facts, doubling and halving.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ＭＳ Ｐゴシック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Encourage opportunities for telling the time.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ＭＳ Ｐゴシック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Encourage opportunities for counting coins and money e.g. finding amounts or calculating change when shopping.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ＭＳ Ｐゴシック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Look for numbers on street signs, car registrations and anywhere else.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ＭＳ Ｐゴシック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Look for examples of 2D and 3D shapes around the home.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ＭＳ Ｐゴシック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Identify, weigh or measure quantities and amounts in the kitchen or in recipes.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ea typeface="ＭＳ Ｐゴシック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Play games involving numbers or logic, such as dominoes, card 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games, draughts 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ea typeface="ＭＳ Ｐゴシック" charset="0"/>
              </a:rPr>
              <a:t>or chess.</a:t>
            </a:r>
          </a:p>
          <a:p>
            <a:pPr>
              <a:buFontTx/>
              <a:buChar char="•"/>
              <a:defRPr/>
            </a:pPr>
            <a:endParaRPr kumimoji="1" lang="en-GB" dirty="0">
              <a:latin typeface="Comic Sans MS" charset="0"/>
              <a:ea typeface="ＭＳ Ｐゴシック" charset="0"/>
            </a:endParaRPr>
          </a:p>
        </p:txBody>
      </p:sp>
      <p:pic>
        <p:nvPicPr>
          <p:cNvPr id="22532" name="Picture 3" descr="BD050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5097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BD050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097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8103" y="186970"/>
            <a:ext cx="535628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How can I help with </a:t>
            </a: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maths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07375" cy="452596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cap="small" dirty="0" smtClean="0"/>
              <a:t>Useful Websites for Year 2</a:t>
            </a:r>
            <a:endParaRPr lang="en-GB" sz="2800" cap="smal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3"/>
              </a:rPr>
              <a:t>http://www.topmarks.co.uk/maths-games/5-7-years</a:t>
            </a: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4"/>
              </a:rPr>
              <a:t>http://www.topmarks.co.uk/english-games/5-7-years</a:t>
            </a: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5"/>
              </a:rPr>
              <a:t>http://www.bbc.co.uk/bitesize/ks1/</a:t>
            </a:r>
            <a:r>
              <a:rPr lang="en-GB" sz="2800" dirty="0" smtClean="0"/>
              <a:t>  English, Maths and Science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6"/>
              </a:rPr>
              <a:t>http://resources.woodlands-junior.kent.sch.uk/maths/interactive/</a:t>
            </a: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7"/>
              </a:rPr>
              <a:t>http://resources.woodlands-junior.kent.sch.uk/interactive/literacy.html</a:t>
            </a: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8"/>
              </a:rPr>
              <a:t>http://www.crickweb.co.uk/Key-Stage-1.html</a:t>
            </a:r>
            <a:r>
              <a:rPr lang="en-GB" sz="2800" dirty="0" smtClean="0"/>
              <a:t>   English, Maths and Science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9"/>
              </a:rPr>
              <a:t>http://www.coxhoe.durham.sch.uk/curriculum-links/numeracy/children</a:t>
            </a: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10"/>
              </a:rPr>
              <a:t>http://www.coxhoe.durham.sch.uk/curriculum-links/literacy</a:t>
            </a: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u="sng" dirty="0" smtClean="0">
                <a:hlinkClick r:id="rId11"/>
              </a:rPr>
              <a:t>https://www.sumdog.com/</a:t>
            </a:r>
            <a:r>
              <a:rPr lang="en-GB" sz="2800" dirty="0" smtClean="0"/>
              <a:t>  All Y2 children have usernames and passwords for this site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hlinkClick r:id="rId12"/>
              </a:rPr>
              <a:t>https://ttrockstars.com/login</a:t>
            </a:r>
            <a:r>
              <a:rPr lang="en-GB" sz="2800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hlinkClick r:id="rId13"/>
              </a:rPr>
              <a:t>https://www.purplemash.com/login/</a:t>
            </a:r>
            <a:r>
              <a:rPr lang="en-GB" sz="28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5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500" dirty="0" smtClean="0">
                <a:hlinkClick r:id="rId14"/>
              </a:rPr>
              <a:t>https://www.gov.uk/government/collections/national-curriculum-assessments-practice-materials</a:t>
            </a:r>
            <a:endParaRPr lang="en-GB" sz="25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5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5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500" dirty="0"/>
          </a:p>
        </p:txBody>
      </p:sp>
      <p:sp>
        <p:nvSpPr>
          <p:cNvPr id="3" name="Rectangle 2"/>
          <p:cNvSpPr/>
          <p:nvPr/>
        </p:nvSpPr>
        <p:spPr>
          <a:xfrm>
            <a:off x="1695066" y="260648"/>
            <a:ext cx="57214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Useful Websites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07375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altLang="en-US" sz="2500" smtClean="0"/>
          </a:p>
          <a:p>
            <a:pPr marL="0" indent="0" eaLnBrk="1" hangingPunct="1">
              <a:buFont typeface="Arial" charset="0"/>
              <a:buNone/>
            </a:pPr>
            <a:endParaRPr lang="en-GB" altLang="en-US" sz="2500" smtClean="0"/>
          </a:p>
          <a:p>
            <a:pPr marL="0" indent="0" eaLnBrk="1" hangingPunct="1">
              <a:buFont typeface="Arial" charset="0"/>
              <a:buNone/>
            </a:pPr>
            <a:endParaRPr lang="en-GB" altLang="en-US" sz="2500" smtClean="0"/>
          </a:p>
        </p:txBody>
      </p:sp>
      <p:sp>
        <p:nvSpPr>
          <p:cNvPr id="3" name="Rectangle 2"/>
          <p:cNvSpPr/>
          <p:nvPr/>
        </p:nvSpPr>
        <p:spPr>
          <a:xfrm>
            <a:off x="180341" y="908720"/>
            <a:ext cx="8496116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Any Questions?</a:t>
            </a:r>
          </a:p>
          <a:p>
            <a:pPr algn="ctr">
              <a:defRPr/>
            </a:pP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  <a:p>
            <a:pPr algn="ctr">
              <a:defRPr/>
            </a:pP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Thank you for coming along.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Please do not hesitate to contact us if there is anything we can do to help.</a:t>
            </a:r>
          </a:p>
          <a:p>
            <a:pPr algn="ctr">
              <a:defRPr/>
            </a:pP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  <a:hlinkClick r:id="rId3"/>
              </a:rPr>
              <a:t>claire.henderson@shieldrow.durham.sch.uk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rPr>
              <a:t> 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7" y="-5547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are SATs?</a:t>
            </a:r>
            <a:endParaRPr lang="en-GB" sz="5400" dirty="0">
              <a:ln w="63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43761" y="1628800"/>
            <a:ext cx="8424863" cy="48974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>
                <a:latin typeface="Comic Sans MS" pitchFamily="66" charset="0"/>
              </a:rPr>
              <a:t>National Curriculum Tests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100" dirty="0" smtClean="0">
              <a:latin typeface="Comic Sans MS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>
                <a:latin typeface="Comic Sans MS" pitchFamily="66" charset="0"/>
              </a:rPr>
              <a:t>KS1 SATs papers are taken during May by pupils in </a:t>
            </a:r>
            <a:r>
              <a:rPr lang="en-GB" sz="31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3100" dirty="0" smtClean="0">
                <a:solidFill>
                  <a:srgbClr val="FF0000"/>
                </a:solidFill>
                <a:latin typeface="Comic Sans MS" pitchFamily="66" charset="0"/>
              </a:rPr>
              <a:t>ear 2,</a:t>
            </a:r>
            <a:r>
              <a:rPr lang="en-GB" sz="3100" dirty="0" smtClean="0">
                <a:latin typeface="Comic Sans MS" pitchFamily="66" charset="0"/>
              </a:rPr>
              <a:t> who are working within the Key Stage 1 programme of study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31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100" dirty="0" smtClean="0">
                <a:latin typeface="Comic Sans MS" charset="0"/>
              </a:rPr>
              <a:t>The children will undertake tests in:</a:t>
            </a:r>
            <a:r>
              <a:rPr lang="en-GB" sz="3100" dirty="0" smtClean="0">
                <a:solidFill>
                  <a:srgbClr val="0070C0"/>
                </a:solidFill>
                <a:latin typeface="Comic Sans MS" charset="0"/>
              </a:rPr>
              <a:t/>
            </a:r>
            <a:br>
              <a:rPr lang="en-GB" sz="3100" dirty="0" smtClean="0">
                <a:solidFill>
                  <a:srgbClr val="0070C0"/>
                </a:solidFill>
                <a:latin typeface="Comic Sans MS" charset="0"/>
              </a:rPr>
            </a:br>
            <a:r>
              <a:rPr lang="en-GB" sz="3100" dirty="0" smtClean="0">
                <a:solidFill>
                  <a:srgbClr val="FF0000"/>
                </a:solidFill>
                <a:latin typeface="Comic Sans MS" charset="0"/>
              </a:rPr>
              <a:t>Reading</a:t>
            </a:r>
            <a:r>
              <a:rPr lang="en-GB" sz="3100" dirty="0" smtClean="0">
                <a:latin typeface="Comic Sans MS" charset="0"/>
              </a:rPr>
              <a:t/>
            </a:r>
            <a:br>
              <a:rPr lang="en-GB" sz="3100" dirty="0" smtClean="0">
                <a:latin typeface="Comic Sans MS" charset="0"/>
              </a:rPr>
            </a:br>
            <a:r>
              <a:rPr lang="en-GB" sz="3100" dirty="0" smtClean="0">
                <a:solidFill>
                  <a:srgbClr val="FF0000"/>
                </a:solidFill>
                <a:latin typeface="Comic Sans MS" charset="0"/>
              </a:rPr>
              <a:t>Mathematics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100" dirty="0" smtClean="0">
                <a:solidFill>
                  <a:srgbClr val="FF0000"/>
                </a:solidFill>
                <a:latin typeface="Comic Sans MS" charset="0"/>
              </a:rPr>
              <a:t>    </a:t>
            </a:r>
            <a:r>
              <a:rPr lang="en-GB" sz="3100" i="1" dirty="0" smtClean="0">
                <a:solidFill>
                  <a:srgbClr val="FF0000"/>
                </a:solidFill>
                <a:latin typeface="Comic Sans MS" charset="0"/>
              </a:rPr>
              <a:t>Grammar, Punctuation &amp; Spelling***</a:t>
            </a:r>
            <a:r>
              <a:rPr lang="en-GB" sz="3100" dirty="0" smtClean="0">
                <a:solidFill>
                  <a:srgbClr val="0070C0"/>
                </a:solidFill>
                <a:latin typeface="Comic Sans MS" charset="0"/>
              </a:rPr>
              <a:t/>
            </a:r>
            <a:br>
              <a:rPr lang="en-GB" sz="3100" dirty="0" smtClean="0">
                <a:solidFill>
                  <a:srgbClr val="0070C0"/>
                </a:solidFill>
                <a:latin typeface="Comic Sans MS" charset="0"/>
              </a:rPr>
            </a:br>
            <a:endParaRPr lang="en-GB" sz="3100" dirty="0" smtClean="0">
              <a:solidFill>
                <a:srgbClr val="0070C0"/>
              </a:solidFill>
              <a:latin typeface="Comic Sans MS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100" dirty="0" smtClean="0">
                <a:latin typeface="Comic Sans MS" charset="0"/>
              </a:rPr>
              <a:t>In KS1 the emphasis is on </a:t>
            </a:r>
            <a:r>
              <a:rPr lang="en-GB" sz="3100" dirty="0" smtClean="0">
                <a:solidFill>
                  <a:srgbClr val="FF0000"/>
                </a:solidFill>
                <a:latin typeface="Comic Sans MS" charset="0"/>
              </a:rPr>
              <a:t>teacher assessment, </a:t>
            </a:r>
            <a:r>
              <a:rPr lang="en-GB" sz="3100" dirty="0" smtClean="0">
                <a:latin typeface="Comic Sans MS" charset="0"/>
              </a:rPr>
              <a:t>the tests support this judgement.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3100" dirty="0" smtClean="0">
              <a:latin typeface="Comic Sans MS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100" dirty="0" smtClean="0">
                <a:latin typeface="Comic Sans MS" charset="0"/>
              </a:rPr>
              <a:t>The c</a:t>
            </a:r>
            <a:r>
              <a:rPr lang="en-GB" sz="2800" dirty="0" smtClean="0">
                <a:latin typeface="Comic Sans MS" charset="0"/>
              </a:rPr>
              <a:t>hildren will </a:t>
            </a:r>
            <a:r>
              <a:rPr lang="en-GB" sz="2800" b="1" dirty="0" smtClean="0">
                <a:latin typeface="Comic Sans MS" charset="0"/>
              </a:rPr>
              <a:t>not</a:t>
            </a:r>
            <a:r>
              <a:rPr lang="en-GB" sz="2800" dirty="0" smtClean="0">
                <a:latin typeface="Comic Sans MS" charset="0"/>
              </a:rPr>
              <a:t> know that they are taking SATs. They will be administered as subtly as possible</a:t>
            </a:r>
            <a:r>
              <a:rPr lang="en-GB" sz="2400" dirty="0" smtClean="0">
                <a:latin typeface="Comic Sans MS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3100" dirty="0" smtClean="0">
              <a:latin typeface="Comic Sans MS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latin typeface="Comic Sans MS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lnSpc>
                <a:spcPct val="105000"/>
              </a:lnSpc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b="1" dirty="0">
                <a:ln w="6350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DDDDDD">
                      <a:alpha val="33000"/>
                    </a:srgbClr>
                  </a:outerShdw>
                </a:effectLst>
                <a:latin typeface="Comic Sans MS" charset="0"/>
              </a:rPr>
              <a:t>Teacher Assessment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612"/>
          </a:xfrm>
          <a:solidFill>
            <a:srgbClr val="CCFFCC"/>
          </a:solidFill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 smtClean="0">
                <a:latin typeface="Comic Sans MS" charset="0"/>
              </a:rPr>
              <a:t>Ongoing… </a:t>
            </a:r>
            <a:r>
              <a:rPr lang="en-GB" sz="3600" dirty="0" smtClean="0">
                <a:latin typeface="Comic Sans MS" charset="0"/>
                <a:sym typeface="Wingdings" panose="05000000000000000000" pitchFamily="2" charset="2"/>
              </a:rPr>
              <a:t> </a:t>
            </a:r>
            <a:endParaRPr lang="en-GB" sz="3600" dirty="0" smtClean="0">
              <a:latin typeface="Comic Sans MS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600" dirty="0" smtClean="0">
              <a:latin typeface="Comic Sans MS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 smtClean="0">
                <a:latin typeface="Comic Sans MS" charset="0"/>
              </a:rPr>
              <a:t>Assessments include: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600" dirty="0" smtClean="0">
                <a:latin typeface="Comic Sans MS" charset="0"/>
              </a:rPr>
              <a:t>	-Reading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600" dirty="0" smtClean="0">
                <a:latin typeface="Comic Sans MS" charset="0"/>
              </a:rPr>
              <a:t>	-Writing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600" dirty="0" smtClean="0">
                <a:latin typeface="Comic Sans MS" charset="0"/>
              </a:rPr>
              <a:t>	-Maths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600" dirty="0" smtClean="0">
                <a:latin typeface="Comic Sans MS" charset="0"/>
              </a:rPr>
              <a:t>	-Science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600" dirty="0" smtClean="0">
              <a:latin typeface="Comic Sans MS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 smtClean="0">
                <a:latin typeface="Comic Sans MS" charset="0"/>
              </a:rPr>
              <a:t>Data has to be submitted before the end of June.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3600" dirty="0" smtClean="0">
              <a:latin typeface="Comic Sans MS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600" dirty="0" smtClean="0">
                <a:latin typeface="Comic Sans MS" charset="0"/>
              </a:rPr>
              <a:t>Results will be reported in July*</a:t>
            </a:r>
            <a:r>
              <a:rPr lang="en-GB" sz="3600" dirty="0">
                <a:latin typeface="Comic Sans MS" charset="0"/>
              </a:rPr>
              <a:t/>
            </a:r>
            <a:br>
              <a:rPr lang="en-GB" sz="3600" dirty="0">
                <a:latin typeface="Comic Sans MS" charset="0"/>
              </a:rPr>
            </a:br>
            <a:endParaRPr lang="en-GB" sz="36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charset="0"/>
              </a:rPr>
              <a:t>Tasks and Tests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386102"/>
              </p:ext>
            </p:extLst>
          </p:nvPr>
        </p:nvGraphicFramePr>
        <p:xfrm>
          <a:off x="425450" y="1196975"/>
          <a:ext cx="8293100" cy="570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82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English </a:t>
                      </a:r>
                      <a:endParaRPr lang="en-GB" sz="32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1460" marR="91460" marT="45701" marB="4570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Maths</a:t>
                      </a:r>
                      <a:endParaRPr lang="en-GB" sz="2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91460" marR="91460" marT="45701" marB="4570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99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b="1" dirty="0" smtClean="0">
                          <a:latin typeface="Comic Sans MS" pitchFamily="66" charset="0"/>
                        </a:rPr>
                        <a:t>Reading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latin typeface="Comic Sans MS" pitchFamily="66" charset="0"/>
                        </a:rPr>
                        <a:t>   Paper 1: </a:t>
                      </a:r>
                      <a:r>
                        <a:rPr lang="en-GB" sz="1800" b="0" dirty="0" smtClean="0">
                          <a:latin typeface="Comic Sans MS" pitchFamily="66" charset="0"/>
                        </a:rPr>
                        <a:t>Combined</a:t>
                      </a:r>
                      <a:r>
                        <a:rPr lang="en-GB" sz="1800" b="0" baseline="0" dirty="0" smtClean="0">
                          <a:latin typeface="Comic Sans MS" pitchFamily="66" charset="0"/>
                        </a:rPr>
                        <a:t> reading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0" baseline="0" dirty="0" smtClean="0">
                          <a:latin typeface="Comic Sans MS" pitchFamily="66" charset="0"/>
                        </a:rPr>
                        <a:t>    prompt and answer book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0" baseline="0" dirty="0" smtClean="0">
                          <a:latin typeface="Comic Sans MS" pitchFamily="66" charset="0"/>
                        </a:rPr>
                        <a:t>    (30 minutes)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1" dirty="0" smtClean="0">
                          <a:latin typeface="Comic Sans MS" pitchFamily="66" charset="0"/>
                        </a:rPr>
                        <a:t>   Paper 2: </a:t>
                      </a:r>
                      <a:r>
                        <a:rPr lang="en-GB" sz="1800" dirty="0" smtClean="0">
                          <a:latin typeface="Comic Sans MS" pitchFamily="66" charset="0"/>
                        </a:rPr>
                        <a:t>Contains more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dirty="0" smtClean="0">
                          <a:latin typeface="Comic Sans MS" pitchFamily="66" charset="0"/>
                        </a:rPr>
                        <a:t>    challenging questions</a:t>
                      </a:r>
                      <a:r>
                        <a:rPr lang="en-GB" sz="1800" baseline="0" dirty="0" smtClean="0">
                          <a:latin typeface="Comic Sans MS" pitchFamily="66" charset="0"/>
                        </a:rPr>
                        <a:t> and a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aseline="0" dirty="0" smtClean="0">
                          <a:latin typeface="Comic Sans MS" pitchFamily="66" charset="0"/>
                        </a:rPr>
                        <a:t>    separate answer booklet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aseline="0" dirty="0" smtClean="0">
                          <a:latin typeface="Comic Sans MS" pitchFamily="66" charset="0"/>
                        </a:rPr>
                        <a:t>    (40 minutes)</a:t>
                      </a:r>
                      <a:endParaRPr lang="en-GB" sz="1800" b="0" baseline="0" dirty="0" smtClean="0">
                        <a:latin typeface="Comic Sans MS" pitchFamily="66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0" baseline="0" dirty="0" smtClean="0">
                          <a:latin typeface="Comic Sans MS" pitchFamily="66" charset="0"/>
                        </a:rPr>
                        <a:t>*Scaled score of 25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800" dirty="0" smtClean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b="1" dirty="0" smtClean="0">
                          <a:latin typeface="Comic Sans MS" pitchFamily="66" charset="0"/>
                        </a:rPr>
                        <a:t>Grammar, Punctuation and Spelling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1" baseline="0" dirty="0" smtClean="0">
                          <a:latin typeface="Comic Sans MS" pitchFamily="66" charset="0"/>
                        </a:rPr>
                        <a:t>   Paper 1: </a:t>
                      </a:r>
                      <a:r>
                        <a:rPr lang="en-GB" sz="1800" b="0" baseline="0" dirty="0" smtClean="0">
                          <a:latin typeface="Comic Sans MS" pitchFamily="66" charset="0"/>
                        </a:rPr>
                        <a:t>Spelling Test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0" baseline="0" dirty="0" smtClean="0">
                          <a:latin typeface="Comic Sans MS" pitchFamily="66" charset="0"/>
                        </a:rPr>
                        <a:t>    (15 minutes)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0" baseline="0" dirty="0" smtClean="0">
                          <a:latin typeface="Comic Sans MS" pitchFamily="66" charset="0"/>
                        </a:rPr>
                        <a:t>    </a:t>
                      </a:r>
                      <a:r>
                        <a:rPr lang="en-GB" sz="1800" b="1" baseline="0" dirty="0" smtClean="0">
                          <a:latin typeface="Comic Sans MS" pitchFamily="66" charset="0"/>
                        </a:rPr>
                        <a:t>Paper 2: </a:t>
                      </a:r>
                      <a:r>
                        <a:rPr lang="en-GB" sz="1800" b="0" dirty="0" smtClean="0">
                          <a:latin typeface="Comic Sans MS" pitchFamily="66" charset="0"/>
                        </a:rPr>
                        <a:t>Questions – GPS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0" dirty="0" smtClean="0">
                          <a:latin typeface="Comic Sans MS" pitchFamily="66" charset="0"/>
                        </a:rPr>
                        <a:t>    (20 minutes)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i="0" baseline="0" dirty="0" smtClean="0">
                          <a:latin typeface="Comic Sans MS" pitchFamily="66" charset="0"/>
                        </a:rPr>
                        <a:t>*Scaled score of 25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 marL="91460" marR="91460" marT="45701" marB="4570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dirty="0" smtClean="0">
                          <a:latin typeface="Comic Sans MS" pitchFamily="66" charset="0"/>
                        </a:rPr>
                        <a:t>Paper 1: </a:t>
                      </a:r>
                      <a:r>
                        <a:rPr lang="en-GB" sz="2400" b="1" dirty="0" smtClean="0">
                          <a:latin typeface="Comic Sans MS" pitchFamily="66" charset="0"/>
                        </a:rPr>
                        <a:t>A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rithmetic test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(20 minutes)</a:t>
                      </a:r>
                      <a:endParaRPr lang="en-GB" sz="24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Paper 2: 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Reasoning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-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thematical fluency,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GB" sz="2400" b="0" dirty="0" smtClean="0">
                          <a:latin typeface="Comic Sans MS" pitchFamily="66" charset="0"/>
                        </a:rPr>
                        <a:t>problem-solving and reasoning</a:t>
                      </a:r>
                      <a:r>
                        <a:rPr lang="en-GB" sz="2400" b="0" baseline="0" dirty="0" smtClean="0">
                          <a:latin typeface="Comic Sans MS" pitchFamily="66" charset="0"/>
                        </a:rPr>
                        <a:t> (35 minutes)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b="0" baseline="0" dirty="0" smtClean="0">
                          <a:latin typeface="Comic Sans MS" pitchFamily="66" charset="0"/>
                        </a:rPr>
                        <a:t>*Scaled score of 37</a:t>
                      </a:r>
                      <a:endParaRPr lang="en-GB" sz="1800" b="0" dirty="0" smtClean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b="1" dirty="0" smtClean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sz="20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60" marR="91460" marT="45701" marB="4570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7172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846138" y="374650"/>
            <a:ext cx="6696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5400" b="1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1304925"/>
            <a:ext cx="8353425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Children will complete two papers:</a:t>
            </a:r>
            <a:endParaRPr lang="en-GB" sz="2400" dirty="0">
              <a:solidFill>
                <a:srgbClr val="FF0000"/>
              </a:solidFill>
              <a:latin typeface="Comic Sans MS" pitchFamily="66" charset="0"/>
              <a:ea typeface="+mn-ea"/>
            </a:endParaRPr>
          </a:p>
          <a:p>
            <a:pPr>
              <a:defRPr/>
            </a:pPr>
            <a:endParaRPr lang="en-GB" sz="2400" b="1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b="1" dirty="0">
                <a:latin typeface="Comic Sans MS" pitchFamily="66" charset="0"/>
                <a:ea typeface="+mn-ea"/>
              </a:rPr>
              <a:t>The texts will cover a range of </a:t>
            </a:r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  <a:ea typeface="+mn-ea"/>
              </a:rPr>
              <a:t>fiction, non-fiction and poetry</a:t>
            </a:r>
            <a:endParaRPr lang="en-GB" sz="2400" dirty="0">
              <a:solidFill>
                <a:srgbClr val="00B050"/>
              </a:solidFill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b="1" dirty="0">
                <a:latin typeface="Comic Sans MS" pitchFamily="66" charset="0"/>
                <a:ea typeface="+mn-ea"/>
              </a:rPr>
              <a:t>Paper 1</a:t>
            </a:r>
            <a:r>
              <a:rPr lang="en-GB" sz="2400" dirty="0">
                <a:latin typeface="Comic Sans MS" pitchFamily="66" charset="0"/>
                <a:ea typeface="+mn-ea"/>
              </a:rPr>
              <a:t> consists of a selection of texts, with questions interspersed.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400" b="1" dirty="0">
              <a:latin typeface="Comic Sans MS" pitchFamily="66" charset="0"/>
              <a:ea typeface="+mn-ea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b="1" dirty="0">
                <a:latin typeface="Comic Sans MS" pitchFamily="66" charset="0"/>
                <a:ea typeface="+mn-ea"/>
              </a:rPr>
              <a:t>Paper 2 </a:t>
            </a:r>
            <a:r>
              <a:rPr lang="en-GB" sz="2400" dirty="0">
                <a:latin typeface="Comic Sans MS" pitchFamily="66" charset="0"/>
                <a:ea typeface="+mn-ea"/>
              </a:rPr>
              <a:t>comprises a reading booklet of a selection of </a:t>
            </a:r>
            <a:r>
              <a:rPr lang="en-GB" sz="2400" dirty="0" smtClean="0">
                <a:latin typeface="Comic Sans MS" pitchFamily="66" charset="0"/>
                <a:ea typeface="+mn-ea"/>
              </a:rPr>
              <a:t>longer passages. The children </a:t>
            </a:r>
            <a:r>
              <a:rPr lang="en-GB" sz="2400" dirty="0">
                <a:latin typeface="Comic Sans MS" pitchFamily="66" charset="0"/>
                <a:ea typeface="+mn-ea"/>
              </a:rPr>
              <a:t>will write their answers in a 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  <a:ea typeface="+mn-ea"/>
              </a:rPr>
              <a:t>separate </a:t>
            </a:r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  <a:ea typeface="+mn-ea"/>
              </a:rPr>
              <a:t>booklet.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b="1" dirty="0">
              <a:latin typeface="Comic Sans MS" pitchFamily="66" charset="0"/>
              <a:ea typeface="+mn-ea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115888"/>
            <a:ext cx="1184275" cy="14414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https://www.penguin.com.au/jpg-large/97801413226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308">
            <a:off x="695325" y="5645150"/>
            <a:ext cx="739775" cy="103346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8" descr="https://upload.wikimedia.org/wikipedia/en/4/4b/Horrid_Henry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396">
            <a:off x="7799388" y="5562600"/>
            <a:ext cx="792162" cy="99536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8196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100278" y="462508"/>
            <a:ext cx="6913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5400" b="1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/>
                <a:cs typeface="Comic Sans MS"/>
              </a:rPr>
              <a:t>Reading questions</a:t>
            </a: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468313" y="1349375"/>
            <a:ext cx="82073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pitchFamily="66" charset="0"/>
              </a:rPr>
              <a:t>There will be a </a:t>
            </a:r>
            <a:r>
              <a:rPr lang="en-GB" altLang="en-US" sz="2500" b="1" u="sng">
                <a:solidFill>
                  <a:srgbClr val="008000"/>
                </a:solidFill>
                <a:latin typeface="Comic Sans MS" pitchFamily="66" charset="0"/>
              </a:rPr>
              <a:t>variety of question types</a:t>
            </a:r>
            <a:r>
              <a:rPr lang="en-GB" altLang="en-US" sz="2500" b="1">
                <a:solidFill>
                  <a:srgbClr val="008000"/>
                </a:solidFill>
                <a:latin typeface="Comic Sans MS" pitchFamily="66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5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FF0000"/>
                </a:solidFill>
                <a:latin typeface="Comic Sans MS" pitchFamily="66" charset="0"/>
              </a:rPr>
              <a:t>Multiple choice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FF0000"/>
                </a:solidFill>
                <a:latin typeface="Comic Sans MS" pitchFamily="66" charset="0"/>
              </a:rPr>
              <a:t>Ranking/ordering</a:t>
            </a:r>
            <a:r>
              <a:rPr lang="en-GB" altLang="en-US" sz="2400" b="1">
                <a:latin typeface="Comic Sans MS" pitchFamily="66" charset="0"/>
              </a:rPr>
              <a:t> </a:t>
            </a:r>
            <a:r>
              <a:rPr lang="en-GB" altLang="en-US" sz="2400">
                <a:latin typeface="Comic Sans MS" pitchFamily="66" charset="0"/>
              </a:rPr>
              <a:t>-Number the events below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FF0000"/>
                </a:solidFill>
                <a:latin typeface="Comic Sans MS" pitchFamily="66" charset="0"/>
              </a:rPr>
              <a:t>Matching </a:t>
            </a:r>
            <a:r>
              <a:rPr lang="en-GB" altLang="en-US" sz="2400">
                <a:latin typeface="Comic Sans MS" pitchFamily="66" charset="0"/>
              </a:rPr>
              <a:t>–’Match the character to the job that they do in the story’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FF0000"/>
                </a:solidFill>
                <a:latin typeface="Comic Sans MS" pitchFamily="66" charset="0"/>
              </a:rPr>
              <a:t>Labelling</a:t>
            </a: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 sz="2400">
                <a:latin typeface="Comic Sans MS" pitchFamily="66" charset="0"/>
              </a:rPr>
              <a:t>-‘Label the text to show the title’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FF0000"/>
                </a:solidFill>
                <a:latin typeface="Comic Sans MS" pitchFamily="66" charset="0"/>
              </a:rPr>
              <a:t>Find and copy </a:t>
            </a:r>
            <a:r>
              <a:rPr lang="en-GB" altLang="en-US" sz="2400">
                <a:latin typeface="Comic Sans MS" pitchFamily="66" charset="0"/>
              </a:rPr>
              <a:t>-‘Find and copy one word that shows what the weather was like in the story’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FF0000"/>
                </a:solidFill>
                <a:latin typeface="Comic Sans MS" pitchFamily="66" charset="0"/>
              </a:rPr>
              <a:t>Short answer </a:t>
            </a:r>
            <a:r>
              <a:rPr lang="en-GB" altLang="en-US" sz="2400" b="1">
                <a:latin typeface="Comic Sans MS" pitchFamily="66" charset="0"/>
              </a:rPr>
              <a:t>-</a:t>
            </a:r>
            <a:r>
              <a:rPr lang="en-GB" altLang="en-US" sz="2400">
                <a:latin typeface="Comic Sans MS" pitchFamily="66" charset="0"/>
              </a:rPr>
              <a:t> ‘What does the bear eat?’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>
                <a:solidFill>
                  <a:srgbClr val="FF0000"/>
                </a:solidFill>
                <a:latin typeface="Comic Sans MS" pitchFamily="66" charset="0"/>
              </a:rPr>
              <a:t>Open-ended answer </a:t>
            </a:r>
            <a:r>
              <a:rPr lang="en-GB" altLang="en-US" sz="2400">
                <a:latin typeface="Comic Sans MS" pitchFamily="66" charset="0"/>
              </a:rPr>
              <a:t>-‘Why did Lucy write the letter to her grandmother? Give two reasons</a:t>
            </a:r>
            <a:r>
              <a:rPr lang="en-GB" altLang="en-US" sz="2400">
                <a:latin typeface="Arial" charset="0"/>
              </a:rPr>
              <a:t>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9220" name="Picture 2" descr="http://www.pptwallpapers.com/uploads/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971550" y="476250"/>
            <a:ext cx="6913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b="1">
              <a:latin typeface="Comic Sans MS" pitchFamily="66" charset="0"/>
              <a:cs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620713"/>
            <a:ext cx="8207375" cy="72945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800" b="1" i="1" dirty="0" smtClean="0">
                <a:solidFill>
                  <a:srgbClr val="FF0000"/>
                </a:solidFill>
                <a:latin typeface="Comic Sans MS" charset="0"/>
              </a:rPr>
              <a:t>Ants are insects that you can often see in a garden, in a park or just on the pavement. They usually live underground. The Queen ant spends all day laying her eggs. </a:t>
            </a:r>
          </a:p>
          <a:p>
            <a:pPr eaLnBrk="1" hangingPunct="1">
              <a:defRPr/>
            </a:pPr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What kind of animal is an ant? ______</a:t>
            </a:r>
          </a:p>
          <a:p>
            <a:pPr eaLnBrk="1" hangingPunct="1">
              <a:defRPr/>
            </a:pPr>
            <a:endParaRPr lang="en-GB" sz="2800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sz="2800" b="1" dirty="0" smtClean="0">
                <a:solidFill>
                  <a:srgbClr val="000000"/>
                </a:solidFill>
                <a:latin typeface="Comic Sans MS" charset="0"/>
              </a:rPr>
              <a:t>Find</a:t>
            </a: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 and </a:t>
            </a:r>
            <a:r>
              <a:rPr lang="en-GB" sz="2800" b="1" dirty="0" smtClean="0">
                <a:solidFill>
                  <a:srgbClr val="000000"/>
                </a:solidFill>
                <a:latin typeface="Comic Sans MS" charset="0"/>
              </a:rPr>
              <a:t>copy </a:t>
            </a: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two places you might see ants? </a:t>
            </a:r>
            <a:r>
              <a:rPr lang="en-GB" sz="2800" b="1" dirty="0" smtClean="0">
                <a:solidFill>
                  <a:srgbClr val="000000"/>
                </a:solidFill>
                <a:latin typeface="Comic Sans MS" charset="0"/>
              </a:rPr>
              <a:t>___________  ___________</a:t>
            </a:r>
          </a:p>
          <a:p>
            <a:pPr eaLnBrk="1" hangingPunct="1">
              <a:defRPr/>
            </a:pPr>
            <a:endParaRPr lang="en-GB" sz="28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What does the queen ant do?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000000"/>
                </a:solidFill>
                <a:latin typeface="Comic Sans MS" charset="0"/>
              </a:rPr>
              <a:t>Keeps her nest clean           lays eggs</a:t>
            </a:r>
          </a:p>
          <a:p>
            <a:pPr eaLnBrk="1" hangingPunct="1">
              <a:defRPr/>
            </a:pPr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GB" sz="3200" b="1" dirty="0" smtClean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omic Sans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7025" y="5441950"/>
            <a:ext cx="430213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48488" y="5437188"/>
            <a:ext cx="431800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3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b="1" dirty="0" smtClean="0">
                <a:ln w="9525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charset="0"/>
              </a:rPr>
              <a:t>GPS</a:t>
            </a:r>
            <a:r>
              <a:rPr lang="en-GB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charset="0"/>
              </a:rPr>
              <a:t/>
            </a:r>
            <a:br>
              <a:rPr lang="en-GB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charset="0"/>
              </a:rPr>
            </a:br>
            <a:r>
              <a:rPr lang="en-GB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charset="0"/>
              </a:rPr>
              <a:t>Spelling, punctuation and 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u="sng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Children will complete two short papers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>
              <a:solidFill>
                <a:srgbClr val="008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Paper 1:  Spelling Test </a:t>
            </a:r>
            <a:r>
              <a:rPr lang="en-GB" sz="2400" dirty="0" smtClean="0">
                <a:solidFill>
                  <a:srgbClr val="002060"/>
                </a:solidFill>
                <a:latin typeface="Comic Sans MS"/>
                <a:cs typeface="Comic Sans MS"/>
              </a:rPr>
              <a:t>of 20 words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 smtClean="0">
              <a:solidFill>
                <a:srgbClr val="002060"/>
              </a:solidFill>
              <a:latin typeface="Comic Sans MS"/>
              <a:cs typeface="Comic Sans M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Paper 2</a:t>
            </a:r>
            <a:r>
              <a:rPr lang="en-GB" sz="2400" dirty="0" smtClean="0">
                <a:latin typeface="Comic Sans MS"/>
                <a:cs typeface="Comic Sans MS"/>
              </a:rPr>
              <a:t>: </a:t>
            </a:r>
            <a:r>
              <a:rPr lang="en-GB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Grammar, punctuation and vocabulary test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978</Words>
  <Application>Microsoft Office PowerPoint</Application>
  <PresentationFormat>On-screen Show (4:3)</PresentationFormat>
  <Paragraphs>193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Comic Sans MS</vt:lpstr>
      <vt:lpstr>Times New Roman</vt:lpstr>
      <vt:lpstr>Wingdings</vt:lpstr>
      <vt:lpstr>Office Theme</vt:lpstr>
      <vt:lpstr> Welcome to our  Year 2 SATS Meeting 31st January 2018 </vt:lpstr>
      <vt:lpstr>Outline</vt:lpstr>
      <vt:lpstr>What are SATs?</vt:lpstr>
      <vt:lpstr>Teacher Assessment</vt:lpstr>
      <vt:lpstr>Tasks and Tests</vt:lpstr>
      <vt:lpstr>PowerPoint Presentation</vt:lpstr>
      <vt:lpstr>PowerPoint Presentation</vt:lpstr>
      <vt:lpstr>PowerPoint Presentation</vt:lpstr>
      <vt:lpstr>GPS Spelling, punctuation and grammar</vt:lpstr>
      <vt:lpstr>PowerPoint Presentation</vt:lpstr>
      <vt:lpstr>PowerPoint Presentation</vt:lpstr>
      <vt:lpstr>PowerPoint Presentation</vt:lpstr>
      <vt:lpstr>Mathematics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4th April 2011</dc:title>
  <dc:creator>Michelle</dc:creator>
  <cp:lastModifiedBy>Henderson, Claire</cp:lastModifiedBy>
  <cp:revision>57</cp:revision>
  <cp:lastPrinted>2017-01-24T22:28:06Z</cp:lastPrinted>
  <dcterms:created xsi:type="dcterms:W3CDTF">2011-04-02T21:15:48Z</dcterms:created>
  <dcterms:modified xsi:type="dcterms:W3CDTF">2018-01-30T12:28:22Z</dcterms:modified>
</cp:coreProperties>
</file>